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1" autoAdjust="0"/>
    <p:restoredTop sz="94658"/>
  </p:normalViewPr>
  <p:slideViewPr>
    <p:cSldViewPr snapToGrid="0">
      <p:cViewPr varScale="1">
        <p:scale>
          <a:sx n="120" d="100"/>
          <a:sy n="120" d="100"/>
        </p:scale>
        <p:origin x="7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0144B-C581-FAAE-F0A0-5BEA8284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C4BA3A-1DCA-F6B7-F67C-5B2869F46A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6837E-46AF-BA87-BCFB-0D2ACB18E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653F5-22C4-E2A7-AC62-86FB3C031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E9A8E-9172-B9EC-B1E4-19DFEA4B4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86285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3E596-800B-6B0A-0218-0413EC6E7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717536-E3FD-E1D3-8719-872749BC5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89BBE-B36E-797A-6A72-D45394577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D684F-6492-7FA5-F919-BF428857B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3B5CD-B939-E45E-4E4D-D5B223008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26722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08C9F8-9EFF-14BA-4A44-0CFE47068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B00C6-099F-3DD3-EE5E-93C55703E8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7BDA8-D948-B450-2024-CC93D89D0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94293-FE50-C63A-1F7A-66A05D99F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F179A-F764-5D9C-1709-E0E35F339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4414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ction title">
            <a:extLst>
              <a:ext uri="{FF2B5EF4-FFF2-40B4-BE49-F238E27FC236}">
                <a16:creationId xmlns:a16="http://schemas.microsoft.com/office/drawing/2014/main" id="{026E1A54-BF49-B742-A615-AE93E1713F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6000" y="116189"/>
            <a:ext cx="10800000" cy="3360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en-US" sz="2400" b="0" dirty="0" smtClean="0">
                <a:solidFill>
                  <a:schemeClr val="tx1"/>
                </a:solidFill>
              </a:defRPr>
            </a:lvl1pPr>
          </a:lstStyle>
          <a:p>
            <a:pPr marL="235189" lvl="0" indent="-235189"/>
            <a:r>
              <a:rPr lang="en-GB" dirty="0"/>
              <a:t>&lt;Section title&gt;</a:t>
            </a:r>
            <a:endParaRPr lang="en-US" dirty="0"/>
          </a:p>
        </p:txBody>
      </p:sp>
      <p:sp>
        <p:nvSpPr>
          <p:cNvPr id="2" name="Page title">
            <a:extLst>
              <a:ext uri="{FF2B5EF4-FFF2-40B4-BE49-F238E27FC236}">
                <a16:creationId xmlns:a16="http://schemas.microsoft.com/office/drawing/2014/main" id="{489BE34D-C51F-41DE-88D0-3C5FFE1AC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6000" y="508595"/>
            <a:ext cx="10800000" cy="376172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ts val="2800"/>
              </a:lnSpc>
              <a:defRPr b="0">
                <a:solidFill>
                  <a:schemeClr val="tx1"/>
                </a:solidFill>
                <a:latin typeface="UniCredit Heavy" panose="02000503040000020004" pitchFamily="2" charset="0"/>
              </a:defRPr>
            </a:lvl1pPr>
          </a:lstStyle>
          <a:p>
            <a:r>
              <a:rPr lang="en-GB" noProof="0" dirty="0"/>
              <a:t>&lt;Page title&gt;</a:t>
            </a:r>
            <a:endParaRPr lang="en-GB" dirty="0"/>
          </a:p>
        </p:txBody>
      </p:sp>
      <p:sp>
        <p:nvSpPr>
          <p:cNvPr id="25" name="Segnaposto immagine 9">
            <a:extLst>
              <a:ext uri="{FF2B5EF4-FFF2-40B4-BE49-F238E27FC236}">
                <a16:creationId xmlns:a16="http://schemas.microsoft.com/office/drawing/2014/main" id="{6EFAC134-93F5-43AB-90AF-0D624A3A2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000" y="1412939"/>
            <a:ext cx="1919521" cy="2208000"/>
          </a:xfrm>
          <a:prstGeom prst="round2DiagRect">
            <a:avLst>
              <a:gd name="adj1" fmla="val 5001"/>
              <a:gd name="adj2" fmla="val 0"/>
            </a:avLst>
          </a:prstGeom>
          <a:solidFill>
            <a:srgbClr val="E5E5E5"/>
          </a:solidFill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6" name="Segnaposto immagine 9">
            <a:extLst>
              <a:ext uri="{FF2B5EF4-FFF2-40B4-BE49-F238E27FC236}">
                <a16:creationId xmlns:a16="http://schemas.microsoft.com/office/drawing/2014/main" id="{38BDECA1-DF2B-4A9A-8027-DFAC4EE5FB5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735394" y="1412939"/>
            <a:ext cx="1919521" cy="2208000"/>
          </a:xfrm>
          <a:prstGeom prst="round2DiagRect">
            <a:avLst>
              <a:gd name="adj1" fmla="val 5001"/>
              <a:gd name="adj2" fmla="val 0"/>
            </a:avLst>
          </a:prstGeom>
          <a:solidFill>
            <a:srgbClr val="E5E5E5"/>
          </a:solidFill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7" name="Segnaposto immagine 9">
            <a:extLst>
              <a:ext uri="{FF2B5EF4-FFF2-40B4-BE49-F238E27FC236}">
                <a16:creationId xmlns:a16="http://schemas.microsoft.com/office/drawing/2014/main" id="{EE90F4EB-4B04-4F5F-B919-B40C2BED3E3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134789" y="1412939"/>
            <a:ext cx="1919521" cy="2208000"/>
          </a:xfrm>
          <a:prstGeom prst="round2DiagRect">
            <a:avLst>
              <a:gd name="adj1" fmla="val 5001"/>
              <a:gd name="adj2" fmla="val 0"/>
            </a:avLst>
          </a:prstGeom>
          <a:solidFill>
            <a:srgbClr val="E5E5E5"/>
          </a:solidFill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8" name="Segnaposto immagine 9">
            <a:extLst>
              <a:ext uri="{FF2B5EF4-FFF2-40B4-BE49-F238E27FC236}">
                <a16:creationId xmlns:a16="http://schemas.microsoft.com/office/drawing/2014/main" id="{9BC700BA-5C07-4B28-8B08-4D1474EE51D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534184" y="1412939"/>
            <a:ext cx="1919521" cy="2208000"/>
          </a:xfrm>
          <a:prstGeom prst="round2DiagRect">
            <a:avLst>
              <a:gd name="adj1" fmla="val 5001"/>
              <a:gd name="adj2" fmla="val 0"/>
            </a:avLst>
          </a:prstGeom>
          <a:solidFill>
            <a:srgbClr val="E5E5E5"/>
          </a:solidFill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19" name="Segnaposto immagine 9">
            <a:extLst>
              <a:ext uri="{FF2B5EF4-FFF2-40B4-BE49-F238E27FC236}">
                <a16:creationId xmlns:a16="http://schemas.microsoft.com/office/drawing/2014/main" id="{BD27353D-33DE-4EF9-A0CD-028B597A594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933576" y="1412939"/>
            <a:ext cx="1919521" cy="2208000"/>
          </a:xfrm>
          <a:prstGeom prst="round2DiagRect">
            <a:avLst>
              <a:gd name="adj1" fmla="val 5001"/>
              <a:gd name="adj2" fmla="val 0"/>
            </a:avLst>
          </a:prstGeom>
          <a:solidFill>
            <a:srgbClr val="E5E5E5"/>
          </a:solidFill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17" name="SlideNumber">
            <a:extLst>
              <a:ext uri="{FF2B5EF4-FFF2-40B4-BE49-F238E27FC236}">
                <a16:creationId xmlns:a16="http://schemas.microsoft.com/office/drawing/2014/main" id="{7E817426-EF31-4796-B9F3-F58197C964C1}"/>
              </a:ext>
            </a:extLst>
          </p:cNvPr>
          <p:cNvSpPr txBox="1">
            <a:spLocks/>
          </p:cNvSpPr>
          <p:nvPr userDrawn="1"/>
        </p:nvSpPr>
        <p:spPr>
          <a:xfrm>
            <a:off x="336000" y="6473201"/>
            <a:ext cx="360000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1200" noProof="1" smtClean="0">
                <a:solidFill>
                  <a:schemeClr val="tx2"/>
                </a:solidFill>
                <a:latin typeface="UniCredit (Body)"/>
              </a:rPr>
              <a:pPr lvl="0"/>
              <a:t>‹#›</a:t>
            </a:fld>
            <a:endParaRPr lang="en-GB" sz="12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18" name="Source">
            <a:extLst>
              <a:ext uri="{FF2B5EF4-FFF2-40B4-BE49-F238E27FC236}">
                <a16:creationId xmlns:a16="http://schemas.microsoft.com/office/drawing/2014/main" id="{9C8FB17A-7062-46D1-A5E1-B08554096C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6001" y="5828099"/>
            <a:ext cx="9530811" cy="4488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tabLst/>
              <a:defRPr sz="1067" b="0">
                <a:solidFill>
                  <a:schemeClr val="tx2"/>
                </a:solidFill>
              </a:defRPr>
            </a:lvl1pPr>
            <a:lvl2pPr>
              <a:defRPr sz="1067"/>
            </a:lvl2pPr>
            <a:lvl3pPr>
              <a:defRPr sz="1067"/>
            </a:lvl3pPr>
            <a:lvl4pPr>
              <a:defRPr sz="1067"/>
            </a:lvl4pPr>
            <a:lvl5pPr>
              <a:defRPr sz="1067"/>
            </a:lvl5pPr>
          </a:lstStyle>
          <a:p>
            <a:pPr lvl="0"/>
            <a:r>
              <a:rPr lang="en-GB" dirty="0"/>
              <a:t>Source:	XYZ</a:t>
            </a:r>
          </a:p>
          <a:p>
            <a:pPr lvl="0"/>
            <a:r>
              <a:rPr lang="en-US" dirty="0"/>
              <a:t>Notes:	(1) XYZ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DE9287D-6777-AED7-8DD2-D528DB143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941881"/>
            <a:ext cx="12192000" cy="0"/>
            <a:chOff x="0" y="728685"/>
            <a:chExt cx="9144000" cy="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53DBFC9-DD5B-EE32-5CBF-972174C5783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594375" y="728685"/>
              <a:ext cx="254962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FF3CFE1-0034-245A-03D2-693E0867A9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728685"/>
              <a:ext cx="6746240" cy="0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2001A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lassification level">
            <a:extLst>
              <a:ext uri="{FF2B5EF4-FFF2-40B4-BE49-F238E27FC236}">
                <a16:creationId xmlns:a16="http://schemas.microsoft.com/office/drawing/2014/main" id="{C5E972B4-7B44-EBAE-E170-F24169D951F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0984" y="6354424"/>
            <a:ext cx="3840000" cy="2784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lang="en-GB" sz="1067" b="0" noProof="0" dirty="0">
                <a:solidFill>
                  <a:srgbClr val="666666"/>
                </a:solidFill>
              </a:defRPr>
            </a:lvl1pPr>
          </a:lstStyle>
          <a:p>
            <a:pPr marL="0" lvl="0" indent="0">
              <a:buNone/>
            </a:pPr>
            <a:r>
              <a:rPr lang="en-GB" noProof="0" dirty="0"/>
              <a:t>[Insert legal entity - classification level]</a:t>
            </a:r>
          </a:p>
        </p:txBody>
      </p:sp>
      <p:pic>
        <p:nvPicPr>
          <p:cNvPr id="11" name="Arrows">
            <a:extLst>
              <a:ext uri="{FF2B5EF4-FFF2-40B4-BE49-F238E27FC236}">
                <a16:creationId xmlns:a16="http://schemas.microsoft.com/office/drawing/2014/main" id="{FD59A2EA-9593-4A65-778B-FCD8132BEDE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942" y="167815"/>
            <a:ext cx="613053" cy="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12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117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A4F79-5350-5860-A764-CCEE09C8B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05600-C57F-47B4-8632-ABAC89D3E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49A23-E342-B1A6-C379-9E1FF95D1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19C76-1A07-BB99-2FD8-97BDEEE4B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EC36D8-A75A-0C0D-B916-417D16DAD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666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7EFAB-60B5-9CB1-32D3-E61128306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4B2CA9-6CE9-F2F0-DDE2-6F4316314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20D12-63B6-8FD6-CD7F-E4630F108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57568-698A-D991-1A46-0F2FBDC92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65F71-8B37-45D2-7DAC-B924E9B65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62349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2C33D-2DFB-07B3-7A39-6646F6BC3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C0B9D-5D4F-2AF8-351C-B9A91C3FBC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B6F70F-BE1B-25C5-E171-71B98B386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41227D-D055-C86C-9247-617A8CDF1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DA348E-9DB9-4D37-B9EF-A0AE4D8CF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22409-77C1-4167-FF6C-BB4F26CA6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43786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31B31-4CB7-DD27-7080-1CFC47730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CBC1F-84F1-D398-ABC2-86A57FF02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C4FDAB-7C42-E790-28FC-F607A508C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DACE4-1656-84EE-0879-71528978DA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A730B5-A6A1-210A-A02A-65A6E1D8E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81F1AB-C446-F2AB-9F4D-6C33BA329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80C0C0-BD52-E83B-CF4D-064632403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6897FD-8CB1-1C87-F578-4BB373819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6204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4DECD-BCD5-8CFA-D364-43A348F27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2CFFCC-062E-3AD4-AFB7-4E08E39D1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B56FD-AE34-7C87-7852-8C1CB471F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5A9484-A1DD-7A2B-1DD1-8DD8083D4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80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D22CEC-C071-674B-168B-E06DA8AD0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055315-0455-72FB-6C69-CE353A70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458974-9B3E-DFDC-EE92-AE0F77E3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511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BA69A-B971-BC04-453C-395CCCE82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F52A8-344C-6DAB-072D-0426F84EE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6CDB71-653D-DEAB-3485-14ED1315C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489E2E-41DE-96BB-0D92-E2F27A891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66474D-DEBE-DCDE-938B-BC64FE371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2AD2F-9593-0F1C-E38A-29EA3B860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45165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ECA45-4DC7-CDD1-BFB0-ED9AF9CCE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24961E-B114-3F87-C50E-B2665DAF14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1899C2-F84B-F0FD-3A1B-4773170C78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D3F39D-6CA6-D075-2C8E-FEBB2EDC1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865E20-F16E-94C1-4496-2C3981821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82894B-7F24-95E5-15AA-8320D4099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6118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B2F4EE-6935-225F-184F-CE7FEB8F2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2A8D35-D14F-84A3-6CBB-A4C289E5C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6E3A6-BFB5-E705-0D9D-D2C67F1E9D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26B135-27C8-416A-AAAB-7A974EF6AF53}" type="datetimeFigureOut">
              <a:rPr lang="hr-HR" smtClean="0"/>
              <a:t>16.04.2026.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CAECA-3428-460D-CF0F-470B2C8554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0B380-1D8B-D15A-0626-9699FD824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5C3149-6916-4370-8AC2-F65203A70B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85398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ur01.safelinks.protection.outlook.com/?url=http%3A%2F%2Fwww.sudacka-mreza.hr%2Fstecaj-ponude.aspx%3FSearch%3D%26ShowID%3D9342&amp;data=05%7C02%7CLuciana.Verovic%40unicreditgroup.zaba.hr%7C0fa0ce94baac4cc3d71908de9abee4f7%7C2cc49ce966a141aca96bbdc54247696a%7C0%7C0%7C639118341836172621%7CUnknown%7CTWFpbGZsb3d8eyJFbXB0eU1hcGkiOnRydWUsIlYiOiIwLjAuMDAwMCIsIlAiOiJXaW4zMiIsIkFOIjoiTWFpbCIsIldUIjoyfQ%3D%3D%7C0%7C%7C%7C&amp;sdata=ygIBMkCx%2BepLa%2FPdurTaOXD%2FcIcOgT421su6jz1A3Bk%3D&amp;reserved=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38">
            <a:extLst>
              <a:ext uri="{FF2B5EF4-FFF2-40B4-BE49-F238E27FC236}">
                <a16:creationId xmlns:a16="http://schemas.microsoft.com/office/drawing/2014/main" id="{DBE7FE71-F234-1BE3-4ADC-1E42B42B85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hr-HR" dirty="0">
                <a:solidFill>
                  <a:srgbClr val="FF0000"/>
                </a:solidFill>
              </a:rPr>
              <a:t>St-177/2024 BEATA MARE d.o.o. u stečaju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12" name="Picture Placeholder 11" descr="A boat on a dock&#10;&#10;AI-generated content may be incorrect.">
            <a:extLst>
              <a:ext uri="{FF2B5EF4-FFF2-40B4-BE49-F238E27FC236}">
                <a16:creationId xmlns:a16="http://schemas.microsoft.com/office/drawing/2014/main" id="{42B5C976-D98F-E3A8-60BA-48B8D6D14D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5" t="1094" r="-1034" b="-1094"/>
          <a:stretch>
            <a:fillRect/>
          </a:stretch>
        </p:blipFill>
        <p:spPr>
          <a:xfrm>
            <a:off x="824417" y="1101794"/>
            <a:ext cx="2795476" cy="2038350"/>
          </a:xfrm>
        </p:spPr>
      </p:pic>
      <p:grpSp>
        <p:nvGrpSpPr>
          <p:cNvPr id="15" name="Group 64">
            <a:extLst>
              <a:ext uri="{FF2B5EF4-FFF2-40B4-BE49-F238E27FC236}">
                <a16:creationId xmlns:a16="http://schemas.microsoft.com/office/drawing/2014/main" id="{ED0DC8D5-DAF1-E5B1-387E-494EF3041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34124" y="2320657"/>
            <a:ext cx="405972" cy="413612"/>
            <a:chOff x="5593564" y="3505964"/>
            <a:chExt cx="503292" cy="512763"/>
          </a:xfrm>
          <a:solidFill>
            <a:srgbClr val="E2001A"/>
          </a:solidFill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52BCAEB-E97A-989A-6D7F-A6DC0175A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564" y="3505964"/>
              <a:ext cx="292100" cy="512763"/>
            </a:xfrm>
            <a:custGeom>
              <a:avLst/>
              <a:gdLst>
                <a:gd name="T0" fmla="*/ 88 w 218"/>
                <a:gd name="T1" fmla="*/ 225 h 383"/>
                <a:gd name="T2" fmla="*/ 27 w 218"/>
                <a:gd name="T3" fmla="*/ 287 h 383"/>
                <a:gd name="T4" fmla="*/ 27 w 218"/>
                <a:gd name="T5" fmla="*/ 383 h 383"/>
                <a:gd name="T6" fmla="*/ 170 w 218"/>
                <a:gd name="T7" fmla="*/ 239 h 383"/>
                <a:gd name="T8" fmla="*/ 218 w 218"/>
                <a:gd name="T9" fmla="*/ 192 h 383"/>
                <a:gd name="T10" fmla="*/ 170 w 218"/>
                <a:gd name="T11" fmla="*/ 144 h 383"/>
                <a:gd name="T12" fmla="*/ 27 w 218"/>
                <a:gd name="T13" fmla="*/ 0 h 383"/>
                <a:gd name="T14" fmla="*/ 27 w 218"/>
                <a:gd name="T15" fmla="*/ 96 h 383"/>
                <a:gd name="T16" fmla="*/ 125 w 218"/>
                <a:gd name="T17" fmla="*/ 19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383">
                  <a:moveTo>
                    <a:pt x="88" y="225"/>
                  </a:moveTo>
                  <a:cubicBezTo>
                    <a:pt x="27" y="287"/>
                    <a:pt x="27" y="287"/>
                    <a:pt x="27" y="287"/>
                  </a:cubicBezTo>
                  <a:cubicBezTo>
                    <a:pt x="0" y="314"/>
                    <a:pt x="0" y="356"/>
                    <a:pt x="27" y="383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218" y="192"/>
                    <a:pt x="218" y="192"/>
                    <a:pt x="218" y="192"/>
                  </a:cubicBezTo>
                  <a:cubicBezTo>
                    <a:pt x="170" y="144"/>
                    <a:pt x="170" y="144"/>
                    <a:pt x="170" y="14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27"/>
                    <a:pt x="0" y="70"/>
                    <a:pt x="27" y="96"/>
                  </a:cubicBezTo>
                  <a:cubicBezTo>
                    <a:pt x="125" y="192"/>
                    <a:pt x="125" y="192"/>
                    <a:pt x="125" y="19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it-IT" sz="2400" kern="0" dirty="0">
                <a:solidFill>
                  <a:srgbClr val="000000"/>
                </a:solidFill>
                <a:latin typeface="UniCredit (Body)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3D2C011C-186D-5F32-BA48-0C11E0FE3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4756" y="3505964"/>
              <a:ext cx="292100" cy="512763"/>
            </a:xfrm>
            <a:custGeom>
              <a:avLst/>
              <a:gdLst>
                <a:gd name="T0" fmla="*/ 88 w 218"/>
                <a:gd name="T1" fmla="*/ 225 h 383"/>
                <a:gd name="T2" fmla="*/ 27 w 218"/>
                <a:gd name="T3" fmla="*/ 287 h 383"/>
                <a:gd name="T4" fmla="*/ 27 w 218"/>
                <a:gd name="T5" fmla="*/ 383 h 383"/>
                <a:gd name="T6" fmla="*/ 170 w 218"/>
                <a:gd name="T7" fmla="*/ 239 h 383"/>
                <a:gd name="T8" fmla="*/ 218 w 218"/>
                <a:gd name="T9" fmla="*/ 192 h 383"/>
                <a:gd name="T10" fmla="*/ 170 w 218"/>
                <a:gd name="T11" fmla="*/ 144 h 383"/>
                <a:gd name="T12" fmla="*/ 27 w 218"/>
                <a:gd name="T13" fmla="*/ 0 h 383"/>
                <a:gd name="T14" fmla="*/ 27 w 218"/>
                <a:gd name="T15" fmla="*/ 96 h 383"/>
                <a:gd name="T16" fmla="*/ 125 w 218"/>
                <a:gd name="T17" fmla="*/ 19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383">
                  <a:moveTo>
                    <a:pt x="88" y="225"/>
                  </a:moveTo>
                  <a:cubicBezTo>
                    <a:pt x="27" y="287"/>
                    <a:pt x="27" y="287"/>
                    <a:pt x="27" y="287"/>
                  </a:cubicBezTo>
                  <a:cubicBezTo>
                    <a:pt x="0" y="314"/>
                    <a:pt x="0" y="356"/>
                    <a:pt x="27" y="383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218" y="192"/>
                    <a:pt x="218" y="192"/>
                    <a:pt x="218" y="192"/>
                  </a:cubicBezTo>
                  <a:cubicBezTo>
                    <a:pt x="170" y="144"/>
                    <a:pt x="170" y="144"/>
                    <a:pt x="170" y="14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27"/>
                    <a:pt x="0" y="70"/>
                    <a:pt x="27" y="96"/>
                  </a:cubicBezTo>
                  <a:cubicBezTo>
                    <a:pt x="125" y="192"/>
                    <a:pt x="125" y="192"/>
                    <a:pt x="125" y="19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it-IT" sz="2400" kern="0">
                <a:solidFill>
                  <a:srgbClr val="000000"/>
                </a:solidFill>
                <a:latin typeface="UniCredit (Body)"/>
              </a:endParaRPr>
            </a:p>
          </p:txBody>
        </p:sp>
      </p:grp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3B5BCC9F-1BFB-BEAA-C46F-3F945F3EA1A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70983" y="6354424"/>
            <a:ext cx="4268661" cy="278400"/>
          </a:xfrm>
        </p:spPr>
        <p:txBody>
          <a:bodyPr/>
          <a:lstStyle/>
          <a:p>
            <a:r>
              <a:rPr lang="hr-HR" i="1" dirty="0"/>
              <a:t>Zagrebačka banka d.d., Specijalni krediti za klijente Maloprodaje</a:t>
            </a:r>
            <a:endParaRPr lang="en-GB" i="1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4094166-A259-F7DA-67A1-8BCAA9DED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520693"/>
            <a:ext cx="10800000" cy="364074"/>
          </a:xfrm>
        </p:spPr>
        <p:txBody>
          <a:bodyPr/>
          <a:lstStyle/>
          <a:p>
            <a:r>
              <a:rPr lang="hr-HR" sz="2800" b="1" i="1" dirty="0"/>
              <a:t>Microsoft </a:t>
            </a:r>
            <a:r>
              <a:rPr lang="hr-HR" sz="2800" b="1" i="1" dirty="0" err="1"/>
              <a:t>Teams</a:t>
            </a:r>
            <a:r>
              <a:rPr lang="hr-HR" sz="2800" b="1" i="1" dirty="0"/>
              <a:t> sastanak 14.4.2026.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3B6A707-047C-56A8-1394-7504E0C28AD6}"/>
              </a:ext>
            </a:extLst>
          </p:cNvPr>
          <p:cNvSpPr txBox="1"/>
          <p:nvPr/>
        </p:nvSpPr>
        <p:spPr>
          <a:xfrm>
            <a:off x="3619893" y="1412940"/>
            <a:ext cx="8236107" cy="20383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CCCCCC"/>
              </a:buClr>
              <a:buSzPct val="100000"/>
            </a:pPr>
            <a:endParaRPr lang="hr-HR" sz="1400" dirty="0">
              <a:solidFill>
                <a:schemeClr val="tx1"/>
              </a:solidFill>
            </a:endParaRPr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DDB9F84B-8F33-1839-E025-607A47908B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699720"/>
              </p:ext>
            </p:extLst>
          </p:nvPr>
        </p:nvGraphicFramePr>
        <p:xfrm>
          <a:off x="3859902" y="1142101"/>
          <a:ext cx="8158166" cy="11064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8732">
                  <a:extLst>
                    <a:ext uri="{9D8B030D-6E8A-4147-A177-3AD203B41FA5}">
                      <a16:colId xmlns:a16="http://schemas.microsoft.com/office/drawing/2014/main" val="829344719"/>
                    </a:ext>
                  </a:extLst>
                </a:gridCol>
                <a:gridCol w="1434542">
                  <a:extLst>
                    <a:ext uri="{9D8B030D-6E8A-4147-A177-3AD203B41FA5}">
                      <a16:colId xmlns:a16="http://schemas.microsoft.com/office/drawing/2014/main" val="3164400551"/>
                    </a:ext>
                  </a:extLst>
                </a:gridCol>
                <a:gridCol w="1458993">
                  <a:extLst>
                    <a:ext uri="{9D8B030D-6E8A-4147-A177-3AD203B41FA5}">
                      <a16:colId xmlns:a16="http://schemas.microsoft.com/office/drawing/2014/main" val="1544496433"/>
                    </a:ext>
                  </a:extLst>
                </a:gridCol>
                <a:gridCol w="1784460">
                  <a:extLst>
                    <a:ext uri="{9D8B030D-6E8A-4147-A177-3AD203B41FA5}">
                      <a16:colId xmlns:a16="http://schemas.microsoft.com/office/drawing/2014/main" val="3105376805"/>
                    </a:ext>
                  </a:extLst>
                </a:gridCol>
                <a:gridCol w="1481439">
                  <a:extLst>
                    <a:ext uri="{9D8B030D-6E8A-4147-A177-3AD203B41FA5}">
                      <a16:colId xmlns:a16="http://schemas.microsoft.com/office/drawing/2014/main" val="2182464788"/>
                    </a:ext>
                  </a:extLst>
                </a:gridCol>
              </a:tblGrid>
              <a:tr h="208039">
                <a:tc gridSpan="5">
                  <a:txBody>
                    <a:bodyPr/>
                    <a:lstStyle/>
                    <a:p>
                      <a:pPr algn="ctr"/>
                      <a:r>
                        <a:rPr lang="hr-HR" sz="1200" i="1" dirty="0">
                          <a:latin typeface="+mj-lt"/>
                        </a:rPr>
                        <a:t>SUDIONICI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1428088"/>
                  </a:ext>
                </a:extLst>
              </a:tr>
              <a:tr h="2080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BEATA MARE d.o.o. u stečaju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i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Stečajni upravitelj</a:t>
                      </a:r>
                      <a:endParaRPr lang="hr-HR" sz="1100" b="0" i="1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g. Karlo </a:t>
                      </a:r>
                      <a:r>
                        <a:rPr lang="hr-HR" sz="1100" b="0" i="1" u="none" strike="noStrike" dirty="0" err="1">
                          <a:effectLst/>
                          <a:latin typeface="+mj-lt"/>
                        </a:rPr>
                        <a:t>Goričanec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597026"/>
                  </a:ext>
                </a:extLst>
              </a:tr>
              <a:tr h="2080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Odvjetnici </a:t>
                      </a:r>
                      <a:r>
                        <a:rPr lang="hr-HR" sz="11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razlučnog</a:t>
                      </a:r>
                      <a:r>
                        <a:rPr lang="hr-HR" sz="1100" b="0" i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vjerovnika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i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OD Buterin &amp; partneri</a:t>
                      </a:r>
                      <a:endParaRPr lang="hr-HR" sz="1100" b="0" i="1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gđa. Lada Ćustić 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gđa. Lucija </a:t>
                      </a:r>
                      <a:r>
                        <a:rPr lang="hr-HR" sz="1100" b="0" i="1" u="none" strike="noStrike" dirty="0" err="1">
                          <a:effectLst/>
                          <a:latin typeface="+mj-lt"/>
                        </a:rPr>
                        <a:t>Mrkša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729475"/>
                  </a:ext>
                </a:extLst>
              </a:tr>
              <a:tr h="2080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Predstavnici brodogradilišta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i-FI" sz="1100" i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Nauta Lamjana d.o.o.</a:t>
                      </a:r>
                      <a:endParaRPr lang="fi-FI" sz="1100" b="0" i="1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g. Željko Dilber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gđa. Josipa Malbaša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17763"/>
                  </a:ext>
                </a:extLst>
              </a:tr>
              <a:tr h="2080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Razlučni</a:t>
                      </a:r>
                      <a:r>
                        <a:rPr lang="hr-HR" sz="1100" b="0" i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vjerovnik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i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Zagrebačka banka d.d.</a:t>
                      </a:r>
                      <a:endParaRPr lang="hr-HR" sz="1100" b="0" i="1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gđa. Ana Juretić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gđa. Luciana Verović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r-HR" sz="1100" b="0" i="1" u="none" strike="noStrike" dirty="0">
                          <a:effectLst/>
                          <a:latin typeface="+mj-lt"/>
                        </a:rPr>
                        <a:t>g. Matija Špac</a:t>
                      </a:r>
                      <a:endParaRPr lang="hr-HR" sz="11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8564113"/>
                  </a:ext>
                </a:extLst>
              </a:tr>
            </a:tbl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A94F0B69-5BBC-CB53-2869-FE6E30A27B4D}"/>
              </a:ext>
            </a:extLst>
          </p:cNvPr>
          <p:cNvSpPr txBox="1"/>
          <p:nvPr/>
        </p:nvSpPr>
        <p:spPr>
          <a:xfrm>
            <a:off x="4340096" y="2296630"/>
            <a:ext cx="6103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hr-HR" sz="2400" b="1" i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ZAPISNIK (</a:t>
            </a:r>
            <a:r>
              <a:rPr lang="hr-HR" sz="2400" b="1" i="1" dirty="0"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z</a:t>
            </a:r>
            <a:r>
              <a:rPr lang="hr-HR" sz="2400" b="1" i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aključci sa sastanka):</a:t>
            </a:r>
            <a:endParaRPr lang="hr-HR" sz="2400" b="1" i="1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04496DA-C32C-7AEA-FDD7-654D7A9F00A2}"/>
              </a:ext>
            </a:extLst>
          </p:cNvPr>
          <p:cNvSpPr txBox="1"/>
          <p:nvPr/>
        </p:nvSpPr>
        <p:spPr>
          <a:xfrm>
            <a:off x="-386500" y="3521334"/>
            <a:ext cx="125785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Predstavnici brodogradilišta </a:t>
            </a:r>
            <a:r>
              <a:rPr lang="hr-HR" sz="1200" i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nemaju interesa 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za preuzimanje broda i ističu kako bi preuzimanjem samo preuzeli na sebe </a:t>
            </a:r>
            <a:r>
              <a:rPr lang="hr-HR" sz="1200" i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obvezu zbrinjavanja;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upućuju na činjenicu da </a:t>
            </a:r>
            <a:r>
              <a:rPr lang="hr-HR" sz="1200" i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vlasništvo broda u lošem stanju predstavlja rizik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i ističu </a:t>
            </a:r>
            <a:r>
              <a:rPr lang="hr-HR" sz="1200" u="sng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okvirne troškove obveznog zbrinjavanja u iznosu od cca 20 TEUR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U zajedničkom je interesu svima pronalaženje kupca - stečajni upravitelj napominje da je prethodno zaprimio upite zainteresiranih kupaca, koji su od stvarne kupnje odustali zbog visokih troškova brodogradilišta 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Stečajni upravitelj ističe da bi kupci bili spremni platiti razuman dio troškova te izravno pita predstavnike brodogradilišta je li moguće dogovorno </a:t>
            </a:r>
            <a:r>
              <a:rPr lang="hr-HR" sz="1200" b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smanjiti troškove ležarine kako bi se povećala </a:t>
            </a:r>
            <a:r>
              <a:rPr lang="hr-HR" sz="1200" b="1" dirty="0" err="1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utrživost</a:t>
            </a:r>
            <a:r>
              <a:rPr lang="hr-HR" sz="1200" b="1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broda, odnosno kako bi se realizirala konačna prodaja imovine stečajnog dužnika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latin typeface="+mj-lt"/>
              </a:rPr>
              <a:t>Predstavnici brodogradilišta podržavaju prijedlog kao razuman i ističu spremnost na odricanje od naplate ukupnih troškova ležarine, no naglašavaju da kupac snosi ostale troškove preuzimanja broda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Stečajni upravitelj zaključno predlaže ponovni pokušaj prodaje plovila i to direktnom prodajom preko </a:t>
            </a:r>
            <a:r>
              <a:rPr lang="hr-HR" sz="1200" u="sng" dirty="0">
                <a:solidFill>
                  <a:srgbClr val="467886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  <a:hlinkClick r:id="rId3"/>
              </a:rPr>
              <a:t>sudačke mreže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, budući oglašavanje prodaje putem ove web stranice ne generira nikakve daljnje troškove u stečajnom postupku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Nitko od sudionika sastanka ne protivi se prijedlogu stečajnog upravitelja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u="sng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Stečajni upravitelj zaključno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najavljuje kako će </a:t>
            </a:r>
            <a:r>
              <a:rPr lang="hr-HR" sz="1200" u="sng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po primitku informacije o novim (umanjenim) troškovima koje kupac plovila obvezno mora platiti</a:t>
            </a:r>
            <a:r>
              <a:rPr lang="hr-HR" sz="1200" dirty="0">
                <a:ea typeface="Times New Roman" panose="02020603050405020304" pitchFamily="18" charset="0"/>
                <a:cs typeface="Aptos" panose="020B0004020202020204" pitchFamily="34" charset="0"/>
              </a:rPr>
              <a:t> kako bi preuzeo brod</a:t>
            </a:r>
            <a:r>
              <a:rPr lang="hr-HR" sz="1200" u="sng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odnosno po pisanoj potvrdi brodogradilišta da odustaje od potraživanja ležarine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poduzeti daljnje korake, odnosno zajedno s </a:t>
            </a:r>
            <a:r>
              <a:rPr lang="hr-HR" sz="1200" dirty="0" err="1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razlučnim</a:t>
            </a:r>
            <a:r>
              <a:rPr lang="hr-HR" sz="120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vjerovnikom 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predložiti stečajnom sucu daljnju prodaju broda na način da se prodaja </a:t>
            </a:r>
            <a:r>
              <a:rPr lang="hr-HR" sz="1200" u="sng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oglašava putem sudačke mreže te i osobno uputiti postojeće zainteresirane kupce na web objavu prodaje</a:t>
            </a: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 kada ista bude objavljena, kao i na okolnosti vezano za troškove brodogradilišta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Sastanak dovršen u 11.30h</a:t>
            </a:r>
            <a:endParaRPr lang="hr-HR" sz="12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9BB42DA-A0DF-93FA-C111-BAAC90F80396}"/>
              </a:ext>
            </a:extLst>
          </p:cNvPr>
          <p:cNvSpPr txBox="1"/>
          <p:nvPr/>
        </p:nvSpPr>
        <p:spPr>
          <a:xfrm>
            <a:off x="3450209" y="2782322"/>
            <a:ext cx="8568965" cy="9355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latin typeface="+mj-lt"/>
              </a:rPr>
              <a:t>Nakon predstavljanja trenutačne pozicije (bezuspješan postupak prodaje plovila m/y Bonaventura putem javnih dražbi u stečajnom postupku) i pokušaja iznalaženja zajedničkog rješenja obzirom na visoke troškove ležarine koji priječe pronalazak kupca (suhi vez u brodogradilištu/ 1,5 TEUR </a:t>
            </a:r>
            <a:r>
              <a:rPr lang="hr-HR" sz="1200" dirty="0" err="1">
                <a:latin typeface="+mj-lt"/>
              </a:rPr>
              <a:t>mj</a:t>
            </a:r>
            <a:r>
              <a:rPr lang="hr-HR" sz="1200" dirty="0">
                <a:latin typeface="+mj-lt"/>
              </a:rPr>
              <a:t> =&gt; kumulirano do sada = cca 30 TEUR), postavljeno je pitanje daljnjih koraka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hr-HR" sz="1200" dirty="0">
                <a:latin typeface="+mj-lt"/>
              </a:rPr>
              <a:t>Predmet prodaje je motorni putnički brod u lošem stanju/120 TEUR procjena ovlaštenog sudskog vještaka 12/2024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CCCCCC"/>
              </a:buClr>
              <a:buSzPct val="100000"/>
            </a:pPr>
            <a:endParaRPr lang="hr-H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555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443</Words>
  <Application>Microsoft Macintosh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Aptos Display</vt:lpstr>
      <vt:lpstr>Arial</vt:lpstr>
      <vt:lpstr>Courier New</vt:lpstr>
      <vt:lpstr>Times New Roman</vt:lpstr>
      <vt:lpstr>UniCredit (Body)</vt:lpstr>
      <vt:lpstr>UniCredit Heavy</vt:lpstr>
      <vt:lpstr>Office Theme</vt:lpstr>
      <vt:lpstr>Microsoft Teams sastanak 14.4.2026.</vt:lpstr>
    </vt:vector>
  </TitlesOfParts>
  <Company>Zagrebacka banka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Verović Luciana (Zagrebačka banka - UniCredit)</dc:creator>
  <cp:lastModifiedBy>Lucija Mrkša</cp:lastModifiedBy>
  <cp:revision>9</cp:revision>
  <dcterms:created xsi:type="dcterms:W3CDTF">2026-04-15T11:05:36Z</dcterms:created>
  <dcterms:modified xsi:type="dcterms:W3CDTF">2026-04-16T13:07:56Z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9db9e61-aac5-4f6e-805d-ceb8cb9983a1_Enabled">
    <vt:lpwstr>true</vt:lpwstr>
  </property>
  <property fmtid="{D5CDD505-2E9C-101B-9397-08002B2CF9AE}" pid="3" name="MSIP_Label_29db9e61-aac5-4f6e-805d-ceb8cb9983a1_SetDate">
    <vt:lpwstr>2026-04-15T11:22:21Z</vt:lpwstr>
  </property>
  <property fmtid="{D5CDD505-2E9C-101B-9397-08002B2CF9AE}" pid="4" name="MSIP_Label_29db9e61-aac5-4f6e-805d-ceb8cb9983a1_Method">
    <vt:lpwstr>Standard</vt:lpwstr>
  </property>
  <property fmtid="{D5CDD505-2E9C-101B-9397-08002B2CF9AE}" pid="5" name="MSIP_Label_29db9e61-aac5-4f6e-805d-ceb8cb9983a1_Name">
    <vt:lpwstr>UniCredit - Internal Use Only - no visual markings</vt:lpwstr>
  </property>
  <property fmtid="{D5CDD505-2E9C-101B-9397-08002B2CF9AE}" pid="6" name="MSIP_Label_29db9e61-aac5-4f6e-805d-ceb8cb9983a1_SiteId">
    <vt:lpwstr>2cc49ce9-66a1-41ac-a96b-bdc54247696a</vt:lpwstr>
  </property>
  <property fmtid="{D5CDD505-2E9C-101B-9397-08002B2CF9AE}" pid="7" name="MSIP_Label_29db9e61-aac5-4f6e-805d-ceb8cb9983a1_ActionId">
    <vt:lpwstr>8bfad09e-1868-4f5c-b14f-977b4bdeb31f</vt:lpwstr>
  </property>
  <property fmtid="{D5CDD505-2E9C-101B-9397-08002B2CF9AE}" pid="8" name="MSIP_Label_29db9e61-aac5-4f6e-805d-ceb8cb9983a1_ContentBits">
    <vt:lpwstr>0</vt:lpwstr>
  </property>
  <property fmtid="{D5CDD505-2E9C-101B-9397-08002B2CF9AE}" pid="9" name="MSIP_Label_29db9e61-aac5-4f6e-805d-ceb8cb9983a1_Tag">
    <vt:lpwstr>10, 3, 0, 1</vt:lpwstr>
  </property>
</Properties>
</file>